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81" r:id="rId3"/>
    <p:sldId id="270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81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53" userDrawn="1">
          <p15:clr>
            <a:srgbClr val="A4A3A4"/>
          </p15:clr>
        </p15:guide>
        <p15:guide id="5" pos="7408" userDrawn="1">
          <p15:clr>
            <a:srgbClr val="A4A3A4"/>
          </p15:clr>
        </p15:guide>
        <p15:guide id="6" pos="513" userDrawn="1">
          <p15:clr>
            <a:srgbClr val="A4A3A4"/>
          </p15:clr>
        </p15:guide>
        <p15:guide id="7" pos="2752" userDrawn="1">
          <p15:clr>
            <a:srgbClr val="A4A3A4"/>
          </p15:clr>
        </p15:guide>
        <p15:guide id="8" pos="2843" userDrawn="1">
          <p15:clr>
            <a:srgbClr val="A4A3A4"/>
          </p15:clr>
        </p15:guide>
        <p15:guide id="9" pos="5080" userDrawn="1">
          <p15:clr>
            <a:srgbClr val="A4A3A4"/>
          </p15:clr>
        </p15:guide>
        <p15:guide id="10" pos="5171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3952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FC5"/>
    <a:srgbClr val="C20E1A"/>
    <a:srgbClr val="0087CC"/>
    <a:srgbClr val="4172AD"/>
    <a:srgbClr val="CD6209"/>
    <a:srgbClr val="F5770F"/>
    <a:srgbClr val="F68B32"/>
    <a:srgbClr val="7099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43" autoAdjust="0"/>
  </p:normalViewPr>
  <p:slideViewPr>
    <p:cSldViewPr snapToObjects="1" showGuides="1">
      <p:cViewPr varScale="1">
        <p:scale>
          <a:sx n="71" d="100"/>
          <a:sy n="71" d="100"/>
        </p:scale>
        <p:origin x="-678" y="-90"/>
      </p:cViewPr>
      <p:guideLst>
        <p:guide orient="horz" pos="981"/>
        <p:guide orient="horz" pos="278"/>
        <p:guide orient="horz" pos="2546"/>
        <p:guide orient="horz" pos="3952"/>
        <p:guide orient="horz" pos="3770"/>
        <p:guide orient="horz" pos="4110"/>
        <p:guide pos="3840"/>
        <p:guide pos="453"/>
        <p:guide pos="7408"/>
        <p:guide pos="513"/>
        <p:guide pos="2752"/>
        <p:guide pos="2843"/>
        <p:guide pos="5080"/>
        <p:guide pos="51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93BA1-E74F-4166-B84A-2306D20973B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D92-20AF-4C8D-A1F4-C7BE17A514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0218-60D8-4C02-9A30-55662E375C3C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42E8-2768-482C-8594-429FF0D8E8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2209799" y="2772182"/>
            <a:ext cx="7772400" cy="1872208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Fakultní nemocnice </a:t>
            </a: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4800" b="1" dirty="0">
                <a:solidFill>
                  <a:srgbClr val="007FC5"/>
                </a:solidFill>
              </a:rPr>
              <a:t>Hradec Králové</a:t>
            </a:r>
          </a:p>
        </p:txBody>
      </p:sp>
      <p:pic>
        <p:nvPicPr>
          <p:cNvPr id="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653" y="988832"/>
            <a:ext cx="1584694" cy="1609108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C566EFFD-67FA-4D9C-ACF8-DEBF5A17A694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1" name="Přímá spojovací čára 9">
            <a:extLst>
              <a:ext uri="{FF2B5EF4-FFF2-40B4-BE49-F238E27FC236}">
                <a16:creationId xmlns:a16="http://schemas.microsoft.com/office/drawing/2014/main" xmlns="" id="{5E4EB291-88C1-4146-905F-AC1A40DA7DA1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6">
            <a:extLst>
              <a:ext uri="{FF2B5EF4-FFF2-40B4-BE49-F238E27FC236}">
                <a16:creationId xmlns:a16="http://schemas.microsoft.com/office/drawing/2014/main" xmlns="" id="{77EEDD7C-1918-48D1-A890-C291F66A044D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6C18EE-D81B-1E87-CD2B-E61CF708B1C9}"/>
              </a:ext>
            </a:extLst>
          </p:cNvPr>
          <p:cNvSpPr txBox="1">
            <a:spLocks/>
          </p:cNvSpPr>
          <p:nvPr/>
        </p:nvSpPr>
        <p:spPr>
          <a:xfrm>
            <a:off x="535484" y="4728112"/>
            <a:ext cx="3348631" cy="106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007FC5"/>
                </a:solidFill>
              </a:rPr>
              <a:t>Ing. Vladimír Duchoň</a:t>
            </a:r>
          </a:p>
          <a:p>
            <a:r>
              <a:rPr lang="cs-CZ" sz="2000" b="1" dirty="0">
                <a:solidFill>
                  <a:srgbClr val="007FC5"/>
                </a:solidFill>
              </a:rPr>
              <a:t>vladimir.duchon@fnhk.cz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xmlns="" id="{E39F3445-6AAA-CB3F-4EE3-933AADEE8307}"/>
              </a:ext>
            </a:extLst>
          </p:cNvPr>
          <p:cNvSpPr txBox="1">
            <a:spLocks/>
          </p:cNvSpPr>
          <p:nvPr/>
        </p:nvSpPr>
        <p:spPr>
          <a:xfrm>
            <a:off x="7968208" y="4722265"/>
            <a:ext cx="3348631" cy="106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007FC5"/>
                </a:solidFill>
              </a:rPr>
              <a:t>Olomouc, 19. 9. 2023</a:t>
            </a:r>
          </a:p>
        </p:txBody>
      </p:sp>
    </p:spTree>
    <p:extLst>
      <p:ext uri="{BB962C8B-B14F-4D97-AF65-F5344CB8AC3E}">
        <p14:creationId xmlns:p14="http://schemas.microsoft.com/office/powerpoint/2010/main" xmlns="" val="84375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po podpisu 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219509"/>
            <a:ext cx="10690681" cy="51229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Nepodstatná změna závazku dle § 222 odst. 3 ZZVZ - příklad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Nadlimitní veřejná zakázka na obnovu 2 ks angiografických linek - </a:t>
            </a:r>
            <a:r>
              <a:rPr lang="cs-CZ" sz="2000" dirty="0" err="1"/>
              <a:t>monoplanární</a:t>
            </a:r>
            <a:r>
              <a:rPr lang="cs-CZ" sz="2000" dirty="0"/>
              <a:t> pro periferní intervence a </a:t>
            </a:r>
            <a:r>
              <a:rPr lang="cs-CZ" sz="2000" dirty="0" err="1"/>
              <a:t>biplanární</a:t>
            </a:r>
            <a:r>
              <a:rPr lang="cs-CZ" sz="2000" dirty="0"/>
              <a:t> pro </a:t>
            </a:r>
            <a:r>
              <a:rPr lang="cs-CZ" sz="2000" dirty="0" err="1"/>
              <a:t>neurointervence</a:t>
            </a:r>
            <a:endParaRPr lang="cs-CZ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Postupná dodávka – předpoklad 12/2022 a 11/2023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 mezidobí (mezi první a druhou dodávkou) nabídka ze strany dodavatele na dodávku nové verze původně nabízeného předmětu plnění (v době podání nabídky nebyly k dispozici)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Porovnání jednotlivých technických parametrů – jak vůči zadávacím podmínkám, tak ve vztahu k původně nabízenému předmětu plnění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Naplnění ostatních požadavků zadavatel – prohlášení o shodě, doložení požadavků zákona o zdravotnických prostředcích (pro nabízený ZP, osobu distributora, osobu provádějící servis)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Bez dopadu na nabídkovou cenu</a:t>
            </a:r>
          </a:p>
        </p:txBody>
      </p:sp>
    </p:spTree>
    <p:extLst>
      <p:ext uri="{BB962C8B-B14F-4D97-AF65-F5344CB8AC3E}">
        <p14:creationId xmlns:p14="http://schemas.microsoft.com/office/powerpoint/2010/main" xmlns="" val="112041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ctrTitle"/>
          </p:nvPr>
        </p:nvSpPr>
        <p:spPr>
          <a:xfrm>
            <a:off x="2209800" y="3201780"/>
            <a:ext cx="7772400" cy="2020361"/>
          </a:xfrm>
        </p:spPr>
        <p:txBody>
          <a:bodyPr>
            <a:noAutofit/>
          </a:bodyPr>
          <a:lstStyle/>
          <a:p>
            <a:r>
              <a:rPr lang="cs-CZ" sz="4800" b="1" dirty="0">
                <a:solidFill>
                  <a:srgbClr val="007FC5"/>
                </a:solidFill>
              </a:rPr>
              <a:t>Děkuji za pozornost</a:t>
            </a: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4800" b="1" dirty="0">
                <a:solidFill>
                  <a:srgbClr val="007FC5"/>
                </a:solidFill>
              </a:rPr>
              <a:t/>
            </a:r>
            <a:br>
              <a:rPr lang="cs-CZ" sz="4800" b="1" dirty="0">
                <a:solidFill>
                  <a:srgbClr val="007FC5"/>
                </a:solidFill>
              </a:rPr>
            </a:br>
            <a:r>
              <a:rPr lang="cs-CZ" sz="1800" b="1" dirty="0">
                <a:solidFill>
                  <a:srgbClr val="007FC5"/>
                </a:solidFill>
              </a:rPr>
              <a:t>Ing. Vladimír Duchoň</a:t>
            </a:r>
            <a:br>
              <a:rPr lang="cs-CZ" sz="1800" b="1" dirty="0">
                <a:solidFill>
                  <a:srgbClr val="007FC5"/>
                </a:solidFill>
              </a:rPr>
            </a:br>
            <a:r>
              <a:rPr lang="cs-CZ" sz="1800" b="1" dirty="0">
                <a:solidFill>
                  <a:srgbClr val="007FC5"/>
                </a:solidFill>
              </a:rPr>
              <a:t>vladimir.duchon@fnhk.cz</a:t>
            </a:r>
            <a:endParaRPr lang="cs-CZ" sz="4800" b="1" dirty="0">
              <a:solidFill>
                <a:srgbClr val="007FC5"/>
              </a:solidFill>
            </a:endParaRPr>
          </a:p>
        </p:txBody>
      </p:sp>
      <p:pic>
        <p:nvPicPr>
          <p:cNvPr id="17" name="Picture 2" descr="G:\!!Prace\Loga\_logo FN H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68" y="1372634"/>
            <a:ext cx="1476001" cy="1498740"/>
          </a:xfrm>
          <a:prstGeom prst="rect">
            <a:avLst/>
          </a:prstGeom>
          <a:noFill/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810CD862-EF07-4483-B75E-218FF30E9A92}"/>
              </a:ext>
            </a:extLst>
          </p:cNvPr>
          <p:cNvSpPr txBox="1">
            <a:spLocks/>
          </p:cNvSpPr>
          <p:nvPr/>
        </p:nvSpPr>
        <p:spPr>
          <a:xfrm>
            <a:off x="2895600" y="5625244"/>
            <a:ext cx="6400800" cy="622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www.fnhk.cz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cxnSp>
        <p:nvCxnSpPr>
          <p:cNvPr id="10" name="Přímá spojovací čára 9">
            <a:extLst>
              <a:ext uri="{FF2B5EF4-FFF2-40B4-BE49-F238E27FC236}">
                <a16:creationId xmlns:a16="http://schemas.microsoft.com/office/drawing/2014/main" xmlns="" id="{E412E749-011C-4252-879A-F38658039553}"/>
              </a:ext>
            </a:extLst>
          </p:cNvPr>
          <p:cNvCxnSpPr>
            <a:cxnSpLocks/>
          </p:cNvCxnSpPr>
          <p:nvPr/>
        </p:nvCxnSpPr>
        <p:spPr>
          <a:xfrm>
            <a:off x="7680176" y="5960132"/>
            <a:ext cx="3744416" cy="0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6">
            <a:extLst>
              <a:ext uri="{FF2B5EF4-FFF2-40B4-BE49-F238E27FC236}">
                <a16:creationId xmlns:a16="http://schemas.microsoft.com/office/drawing/2014/main" xmlns="" id="{0D2BDDEF-2A19-442E-B97A-0D4C7DDD8135}"/>
              </a:ext>
            </a:extLst>
          </p:cNvPr>
          <p:cNvCxnSpPr>
            <a:cxnSpLocks/>
          </p:cNvCxnSpPr>
          <p:nvPr/>
        </p:nvCxnSpPr>
        <p:spPr>
          <a:xfrm flipV="1">
            <a:off x="814388" y="5960132"/>
            <a:ext cx="3807172" cy="24743"/>
          </a:xfrm>
          <a:prstGeom prst="line">
            <a:avLst/>
          </a:prstGeom>
          <a:ln w="190500" cap="rnd">
            <a:solidFill>
              <a:srgbClr val="007FC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Možnosti změny předmětu plnění po podání nabídky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33965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Změna předmětu plnění ve fázi </a:t>
            </a:r>
            <a:r>
              <a:rPr lang="cs-CZ" sz="2000" b="1" u="sng" dirty="0" smtClean="0"/>
              <a:t>před</a:t>
            </a:r>
            <a:r>
              <a:rPr lang="cs-CZ" sz="2000" b="1" u="sng" dirty="0" smtClean="0"/>
              <a:t> </a:t>
            </a:r>
            <a:r>
              <a:rPr lang="cs-CZ" sz="2000" b="1" u="sng" dirty="0"/>
              <a:t>podpisu smlouvy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Administrativní chyba v podané nabídce – jiná modelová řada/stupeň výbavy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Nedostatečná dokumentace – prohlášení o shodě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Ukončení výroby/podpory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sz="2000" b="1" u="sng" dirty="0"/>
              <a:t>Změna předmětu plnění ve fázi po podpisu smlouvy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Aktuální nedostupnost/ukončení výroby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Změna katalogových čísel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Nové řešení/nová modelová řada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Ekonomické důvody – nabídka levnější varianty</a:t>
            </a:r>
          </a:p>
        </p:txBody>
      </p:sp>
    </p:spTree>
    <p:extLst>
      <p:ext uri="{BB962C8B-B14F-4D97-AF65-F5344CB8AC3E}">
        <p14:creationId xmlns:p14="http://schemas.microsoft.com/office/powerpoint/2010/main" xmlns="" val="369133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Možnosti změny předmětu plnění po podání nabídky</a:t>
            </a:r>
            <a:endParaRPr lang="cs-CZ" sz="3200" b="1" dirty="0">
              <a:solidFill>
                <a:srgbClr val="007FC5"/>
              </a:solidFill>
              <a:cs typeface="Arial" pitchFamily="34" charset="0"/>
            </a:endParaRP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5704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u="sng" dirty="0"/>
              <a:t>Legislativní rámec</a:t>
            </a:r>
            <a:endParaRPr lang="cs-CZ" sz="2000" b="1" u="sng" baseline="30000" dirty="0"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Základní zásady - § 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Transparentnost v rámci procesu zadávacího řízení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Rovné zacházení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Objasnění/doplnění nabídky - § 46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Po uplynutí lhůty pro podání nabídek nemůže být nabídka měněna</a:t>
            </a:r>
          </a:p>
          <a:p>
            <a:pPr marL="1371600" lvl="2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Nestanoví-li zákon jinak</a:t>
            </a:r>
          </a:p>
          <a:p>
            <a:pPr marL="1371600" lvl="2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Může být doplněna na základě žádosti (údaje, vzorky, modely) – nejsou-li předmět hodnocení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Změna závazku ze smlouvy - § 222 ZZVZ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/>
              <a:t>Zadavatel nesmí umožnit podstatnou změnu závazku ze smlouvy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</a:t>
            </a:r>
            <a:r>
              <a:rPr lang="cs-CZ" altLang="cs-CZ" sz="2800" b="1" dirty="0" smtClean="0">
                <a:solidFill>
                  <a:srgbClr val="C20E1A"/>
                </a:solidFill>
                <a:latin typeface="+mn-lt"/>
              </a:rPr>
              <a:t>před</a:t>
            </a:r>
            <a:r>
              <a:rPr lang="cs-CZ" altLang="cs-CZ" sz="2800" b="1" dirty="0" smtClean="0">
                <a:solidFill>
                  <a:srgbClr val="C20E1A"/>
                </a:solidFill>
                <a:latin typeface="+mn-lt"/>
              </a:rPr>
              <a:t> podpisem </a:t>
            </a:r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6198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Ze strany vybraného dodavatele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Nabízený předmět plnění neodpovídá zadávacím podmínkám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err="1"/>
              <a:t>Nepodkročitelné</a:t>
            </a:r>
            <a:r>
              <a:rPr lang="cs-CZ" sz="2000" dirty="0"/>
              <a:t> parametry předmětu plnění – technické vlastnosti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Požadovaná dokumentace – </a:t>
            </a:r>
            <a:r>
              <a:rPr lang="cs-CZ" sz="2000" dirty="0" err="1"/>
              <a:t>PoS</a:t>
            </a:r>
            <a:r>
              <a:rPr lang="cs-CZ" sz="2000" dirty="0"/>
              <a:t>, úhrada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Zvýhodňující kritéria – hodnocení kvality nabízeného ZP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Nemožnost dodržet nabídkovou cenu</a:t>
            </a:r>
          </a:p>
          <a:p>
            <a:pPr algn="just">
              <a:lnSpc>
                <a:spcPct val="150000"/>
              </a:lnSpc>
            </a:pPr>
            <a:endParaRPr lang="cs-CZ" sz="2000" b="1" dirty="0"/>
          </a:p>
          <a:p>
            <a:pPr algn="just">
              <a:lnSpc>
                <a:spcPct val="150000"/>
              </a:lnSpc>
            </a:pPr>
            <a:r>
              <a:rPr lang="cs-CZ" sz="2000" b="1" dirty="0"/>
              <a:t>Ze strany zadavatele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Nabízený předmět plnění neodpovídá potřebám zadavatele definovaných v zadávací dokumentaci</a:t>
            </a:r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548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</a:t>
            </a:r>
            <a:r>
              <a:rPr lang="cs-CZ" altLang="cs-CZ" sz="2800" b="1" dirty="0" smtClean="0">
                <a:solidFill>
                  <a:srgbClr val="C20E1A"/>
                </a:solidFill>
                <a:latin typeface="+mn-lt"/>
              </a:rPr>
              <a:t>před</a:t>
            </a:r>
            <a:r>
              <a:rPr lang="cs-CZ" altLang="cs-CZ" sz="2800" b="1" dirty="0" smtClean="0">
                <a:solidFill>
                  <a:srgbClr val="C20E1A"/>
                </a:solidFill>
                <a:latin typeface="+mn-lt"/>
              </a:rPr>
              <a:t> podpisem </a:t>
            </a:r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505843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 podané nabídky musí být zřejmý nabízený předmět plnění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Posouzení splnění podmínek účasti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 uplynutí lhůty pro podání nabídek nemůže být nabídka měněna (§ 46 ZZVZ)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1900" b="1" u="sng" dirty="0"/>
              <a:t>!!! Pro změnu nabízeného předmětu plnění před podpisem smlouvy není v souladu se ZZVZ prostor !!!</a:t>
            </a:r>
          </a:p>
          <a:p>
            <a:pPr algn="just">
              <a:lnSpc>
                <a:spcPct val="150000"/>
              </a:lnSpc>
            </a:pPr>
            <a:endParaRPr lang="cs-CZ" sz="2000" b="1" u="sng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Odstoupení účastníka zadávacího řízení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Vyloučení účastníka z další účasti v zadávacím řízení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Zrušení zadávacího řízení (§ 127 odst. 2 písm. d) ZZVZ)</a:t>
            </a:r>
          </a:p>
          <a:p>
            <a:pPr algn="just">
              <a:lnSpc>
                <a:spcPct val="150000"/>
              </a:lnSpc>
            </a:pPr>
            <a:endParaRPr lang="cs-CZ" sz="2000" dirty="0"/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8485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po podpisu 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43518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V souladu se ZZVZ (§ 222 ZZVZ) – za podstatnou změnu závazku ze smlouvy se NEPOVAŽUJE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Vyhrazená změna závazku (§ 100 ZZVZ) - </a:t>
            </a:r>
            <a:r>
              <a:rPr lang="cs-CZ" sz="2000" b="1" dirty="0"/>
              <a:t>dle § 222 odst. 2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Změna, která by neumožnila účast jiných dodavatelů nebo by nemohla ovlivnit výběr dodavatele, nemění ekonomickou rovnováhu, nevede k významnému rozšíření rozsahu plnění veřejné zakázky – </a:t>
            </a:r>
            <a:r>
              <a:rPr lang="cs-CZ" sz="2000" b="1" dirty="0"/>
              <a:t>dle § 222 odst. 3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i="1" dirty="0"/>
              <a:t>Změna, která nemění celkovou povahu veřejné zakázky a je nižší než 10 % původní hodnoty závazku (limit pro nadlimitní veřejnou zakázku) – dle § 222 odst. 4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i="1" dirty="0"/>
              <a:t>Změna, jejíž potřeba vznikla v důsledků okolností, které zadavatel jednající s náležitou péčí nemohl předvídat, a které nemění celkovou povahu veřejné zakázky – dle § 222 odst. 6 ZZVZ</a:t>
            </a:r>
          </a:p>
          <a:p>
            <a:pPr algn="just"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07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po podpisu 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46612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Vyhrazená změna závazku dle § 100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Ideální varianta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Zadavatel případné změny předem předpokládá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Změna předpokládaného množství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Inovativní řešení (nový produkt/nové označení)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Překlenutí dočasného výpadku dodávek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Promítnutí do předpokládané hodnoty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Nezměněná celková povaha veřejné zakázky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Jednoznačné vymezení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cs-CZ" sz="2000" b="1" dirty="0"/>
              <a:t>Obvykle není ze strany dodavatele „vymahatelná“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5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po podpisu 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3392" y="1165432"/>
            <a:ext cx="10690681" cy="51229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Nepodstatná změna závazku dle § 222 odst. 3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Ne-li předem ošetřeno jinak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Změny, které zadavatel předem nepředpokládal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Princip – není-li naplněna textace dle § 222 odst. 3 ZZVZ, pak se jedná o </a:t>
            </a:r>
            <a:r>
              <a:rPr lang="cs-CZ" sz="2000" b="1" u="sng" dirty="0"/>
              <a:t>nepodstatnou</a:t>
            </a:r>
            <a:r>
              <a:rPr lang="cs-CZ" sz="2000" dirty="0"/>
              <a:t> změnu závazku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Možnost účasti jiných </a:t>
            </a:r>
            <a:r>
              <a:rPr lang="cs-CZ" sz="2000"/>
              <a:t>dodavatelů/ovlivnění </a:t>
            </a:r>
            <a:r>
              <a:rPr lang="cs-CZ" sz="2000" smtClean="0"/>
              <a:t>výběru </a:t>
            </a:r>
            <a:r>
              <a:rPr lang="cs-CZ" sz="2000" dirty="0"/>
              <a:t>dodavatele v původním zadávacím řízení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Zachování původních zadávacích podmínek vč. zvýhodňujících (hodnotících) kritérií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Změna ekonomické rovnováhy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Ideálně bez dopadu do nabídkové ceny a prokazatelně kvalitativně vyšší plnění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Významná změna rozšíření rozsahu plnění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Analogie s § 222 odst. 4 ZZVZ</a:t>
            </a:r>
          </a:p>
        </p:txBody>
      </p:sp>
    </p:spTree>
    <p:extLst>
      <p:ext uri="{BB962C8B-B14F-4D97-AF65-F5344CB8AC3E}">
        <p14:creationId xmlns:p14="http://schemas.microsoft.com/office/powerpoint/2010/main" xmlns="" val="324008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>
            <a:extLst>
              <a:ext uri="{FF2B5EF4-FFF2-40B4-BE49-F238E27FC236}">
                <a16:creationId xmlns:a16="http://schemas.microsoft.com/office/drawing/2014/main" xmlns="" id="{E3350A65-5B1D-4C7D-A363-4C3C474CD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099" y="-135396"/>
            <a:ext cx="10758525" cy="1368132"/>
          </a:xfrm>
        </p:spPr>
        <p:txBody>
          <a:bodyPr vert="horz" lIns="0" tIns="0" rIns="0" bIns="0" rtlCol="0" anchor="ctr">
            <a:noAutofit/>
          </a:bodyPr>
          <a:lstStyle/>
          <a:p>
            <a:pPr algn="l"/>
            <a:r>
              <a:rPr lang="cs-CZ" altLang="cs-CZ" sz="2800" b="1" dirty="0">
                <a:solidFill>
                  <a:srgbClr val="C20E1A"/>
                </a:solidFill>
                <a:latin typeface="+mn-lt"/>
              </a:rPr>
              <a:t>Změna předmětu plnění ve fázi po podpisu smlouvy</a:t>
            </a:r>
          </a:p>
        </p:txBody>
      </p:sp>
      <p:pic>
        <p:nvPicPr>
          <p:cNvPr id="12" name="Picture 2" descr="G:\!!Prace\Loga\_logo FN HK.png">
            <a:extLst>
              <a:ext uri="{FF2B5EF4-FFF2-40B4-BE49-F238E27FC236}">
                <a16:creationId xmlns:a16="http://schemas.microsoft.com/office/drawing/2014/main" xmlns="" id="{9A7ADDE9-E4F0-4A86-82B7-F35A16414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2524" y="6166266"/>
            <a:ext cx="501549" cy="509276"/>
          </a:xfrm>
          <a:prstGeom prst="rect">
            <a:avLst/>
          </a:prstGeom>
          <a:noFill/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8A89A73-10CA-4EAF-AE0F-9E3D6052B7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7759" r="-7759"/>
          <a:stretch/>
        </p:blipFill>
        <p:spPr>
          <a:xfrm>
            <a:off x="-1139565" y="6330904"/>
            <a:ext cx="12528153" cy="1800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D4F3CD8-6B56-4BD6-8557-6877FDC7C050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9034" y="6330904"/>
            <a:ext cx="739653" cy="1800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xmlns="" id="{FDA738C7-CD32-4CD5-BF01-E691B4BAF87D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138" y="980729"/>
            <a:ext cx="11484000" cy="180000"/>
          </a:xfrm>
          <a:prstGeom prst="rect">
            <a:avLst/>
          </a:prstGeom>
        </p:spPr>
      </p:pic>
      <p:sp>
        <p:nvSpPr>
          <p:cNvPr id="4" name="Zástupný symbol pro obsah 6">
            <a:extLst>
              <a:ext uri="{FF2B5EF4-FFF2-40B4-BE49-F238E27FC236}">
                <a16:creationId xmlns:a16="http://schemas.microsoft.com/office/drawing/2014/main" xmlns="" id="{BADB696E-494E-3337-C741-8C13C410CF32}"/>
              </a:ext>
            </a:extLst>
          </p:cNvPr>
          <p:cNvSpPr txBox="1">
            <a:spLocks/>
          </p:cNvSpPr>
          <p:nvPr/>
        </p:nvSpPr>
        <p:spPr>
          <a:xfrm>
            <a:off x="626259" y="1394232"/>
            <a:ext cx="10690681" cy="28146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Nepodstatná změna závazku dle § 222 odst. 3 ZZVZ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Změna předmětu plnění v průběhu času (dlouhodobé smlouvy, smlouvy s postupným plněním)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Inovativní produkty/technologický posun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Náhrada stávajícího produktu po ukončení výroby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Změna názvu/objednávkových kódů předmětu plnění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Změna velikosti balení předmětu</a:t>
            </a:r>
          </a:p>
        </p:txBody>
      </p:sp>
    </p:spTree>
    <p:extLst>
      <p:ext uri="{BB962C8B-B14F-4D97-AF65-F5344CB8AC3E}">
        <p14:creationId xmlns:p14="http://schemas.microsoft.com/office/powerpoint/2010/main" xmlns="" val="358704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750</Words>
  <Application>Microsoft Office PowerPoint</Application>
  <PresentationFormat>Vlastní</PresentationFormat>
  <Paragraphs>92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Fakultní nemocnice  Hradec Králové</vt:lpstr>
      <vt:lpstr>Možnosti změny předmětu plnění po podání nabídky</vt:lpstr>
      <vt:lpstr>Možnosti změny předmětu plnění po podání nabídky</vt:lpstr>
      <vt:lpstr>Změna předmětu plnění ve fázi před podpisem smlouvy</vt:lpstr>
      <vt:lpstr>Změna předmětu plnění ve fázi před podpisem smlouvy</vt:lpstr>
      <vt:lpstr>Změna předmětu plnění ve fázi po podpisu smlouvy</vt:lpstr>
      <vt:lpstr>Změna předmětu plnění ve fázi po podpisu smlouvy</vt:lpstr>
      <vt:lpstr>Změna předmětu plnění ve fázi po podpisu smlouvy</vt:lpstr>
      <vt:lpstr>Změna předmětu plnění ve fázi po podpisu smlouvy</vt:lpstr>
      <vt:lpstr>Změna předmětu plnění ve fázi po podpisu smlouvy</vt:lpstr>
      <vt:lpstr>Děkuji za pozornost  Ing. Vladimír Duchoň vladimir.duchon@fnhk.cz</vt:lpstr>
    </vt:vector>
  </TitlesOfParts>
  <Company>FNHK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kopecji1</dc:creator>
  <cp:lastModifiedBy>Duchy</cp:lastModifiedBy>
  <cp:revision>280</cp:revision>
  <dcterms:created xsi:type="dcterms:W3CDTF">2017-12-19T08:01:14Z</dcterms:created>
  <dcterms:modified xsi:type="dcterms:W3CDTF">2023-09-19T10:59:47Z</dcterms:modified>
</cp:coreProperties>
</file>